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00"/>
    <a:srgbClr val="006600"/>
    <a:srgbClr val="003366"/>
    <a:srgbClr val="3333FF"/>
    <a:srgbClr val="CC0000"/>
    <a:srgbClr val="FF9900"/>
    <a:srgbClr val="0080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112" d="100"/>
          <a:sy n="112" d="100"/>
        </p:scale>
        <p:origin x="222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7/4/2024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7/4/2024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7/4/2024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76200"/>
            <a:ext cx="8839200" cy="1219200"/>
          </a:xfrm>
          <a:prstGeom prst="rect">
            <a:avLst/>
          </a:prstGeom>
          <a:solidFill>
            <a:schemeClr val="accent4">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C:\Users\k.ravindar\Desktop\download.png"/>
          <p:cNvPicPr>
            <a:picLocks noChangeAspect="1" noChangeArrowheads="1"/>
          </p:cNvPicPr>
          <p:nvPr/>
        </p:nvPicPr>
        <p:blipFill>
          <a:blip r:embed="rId2"/>
          <a:srcRect/>
          <a:stretch>
            <a:fillRect/>
          </a:stretch>
        </p:blipFill>
        <p:spPr bwMode="auto">
          <a:xfrm>
            <a:off x="304800" y="126023"/>
            <a:ext cx="1066800" cy="1066800"/>
          </a:xfrm>
          <a:prstGeom prst="rect">
            <a:avLst/>
          </a:prstGeom>
          <a:noFill/>
        </p:spPr>
      </p:pic>
      <p:sp>
        <p:nvSpPr>
          <p:cNvPr id="7" name="TextBox 6"/>
          <p:cNvSpPr txBox="1"/>
          <p:nvPr/>
        </p:nvSpPr>
        <p:spPr>
          <a:xfrm>
            <a:off x="2815640" y="152400"/>
            <a:ext cx="3465629" cy="369332"/>
          </a:xfrm>
          <a:prstGeom prst="rect">
            <a:avLst/>
          </a:prstGeom>
          <a:noFill/>
        </p:spPr>
        <p:txBody>
          <a:bodyPr wrap="none" rtlCol="0">
            <a:spAutoFit/>
          </a:bodyPr>
          <a:lstStyle/>
          <a:p>
            <a:r>
              <a:rPr lang="en-US" dirty="0" smtClean="0">
                <a:solidFill>
                  <a:srgbClr val="CC0000"/>
                </a:solidFill>
                <a:latin typeface="HP Simplified" pitchFamily="34" charset="0"/>
              </a:rPr>
              <a:t>CSIR-NCL Integrative Skill Initiative</a:t>
            </a:r>
            <a:endParaRPr lang="en-US" dirty="0">
              <a:solidFill>
                <a:srgbClr val="CC0000"/>
              </a:solidFill>
              <a:latin typeface="HP Simplified" pitchFamily="34" charset="0"/>
            </a:endParaRPr>
          </a:p>
        </p:txBody>
      </p:sp>
      <p:sp>
        <p:nvSpPr>
          <p:cNvPr id="8" name="TextBox 7"/>
          <p:cNvSpPr txBox="1"/>
          <p:nvPr/>
        </p:nvSpPr>
        <p:spPr>
          <a:xfrm>
            <a:off x="2971131" y="838200"/>
            <a:ext cx="3154646" cy="400110"/>
          </a:xfrm>
          <a:prstGeom prst="rect">
            <a:avLst/>
          </a:prstGeom>
          <a:noFill/>
        </p:spPr>
        <p:txBody>
          <a:bodyPr wrap="none" rtlCol="0">
            <a:spAutoFit/>
          </a:bodyPr>
          <a:lstStyle/>
          <a:p>
            <a:r>
              <a:rPr lang="en-US" sz="2000" dirty="0" smtClean="0">
                <a:solidFill>
                  <a:srgbClr val="008000"/>
                </a:solidFill>
                <a:latin typeface="HP Simplified" pitchFamily="34" charset="0"/>
              </a:rPr>
              <a:t>Synthetic Organic Chemistry</a:t>
            </a:r>
            <a:endParaRPr lang="en-US" sz="2000" dirty="0">
              <a:solidFill>
                <a:srgbClr val="008000"/>
              </a:solidFill>
              <a:latin typeface="HP Simplified" pitchFamily="34" charset="0"/>
            </a:endParaRPr>
          </a:p>
        </p:txBody>
      </p:sp>
      <p:sp>
        <p:nvSpPr>
          <p:cNvPr id="9" name="Rectangle 8"/>
          <p:cNvSpPr/>
          <p:nvPr/>
        </p:nvSpPr>
        <p:spPr>
          <a:xfrm>
            <a:off x="3286122" y="533400"/>
            <a:ext cx="2524665" cy="338554"/>
          </a:xfrm>
          <a:prstGeom prst="rect">
            <a:avLst/>
          </a:prstGeom>
        </p:spPr>
        <p:txBody>
          <a:bodyPr wrap="none">
            <a:spAutoFit/>
          </a:bodyPr>
          <a:lstStyle/>
          <a:p>
            <a:r>
              <a:rPr lang="en-US" sz="1600" dirty="0" smtClean="0">
                <a:solidFill>
                  <a:srgbClr val="3333FF"/>
                </a:solidFill>
                <a:latin typeface="HP Simplified" pitchFamily="34" charset="0"/>
              </a:rPr>
              <a:t>Skill Development Course in</a:t>
            </a:r>
          </a:p>
        </p:txBody>
      </p:sp>
      <p:sp>
        <p:nvSpPr>
          <p:cNvPr id="11" name="Rectangle 10"/>
          <p:cNvSpPr/>
          <p:nvPr/>
        </p:nvSpPr>
        <p:spPr>
          <a:xfrm>
            <a:off x="6096000" y="1371600"/>
            <a:ext cx="2895599" cy="16764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6125776" y="1371600"/>
            <a:ext cx="3094423" cy="1754326"/>
          </a:xfrm>
          <a:prstGeom prst="rect">
            <a:avLst/>
          </a:prstGeom>
          <a:noFill/>
        </p:spPr>
        <p:txBody>
          <a:bodyPr wrap="square" rtlCol="0">
            <a:spAutoFit/>
          </a:bodyPr>
          <a:lstStyle/>
          <a:p>
            <a:r>
              <a:rPr lang="en-US" sz="1200" b="1" dirty="0" smtClean="0">
                <a:solidFill>
                  <a:srgbClr val="0070C0"/>
                </a:solidFill>
                <a:latin typeface="HP Simplified" pitchFamily="34" charset="0"/>
              </a:rPr>
              <a:t>Course Code</a:t>
            </a:r>
            <a:r>
              <a:rPr lang="en-US" sz="1200" b="1" smtClean="0">
                <a:solidFill>
                  <a:srgbClr val="0070C0"/>
                </a:solidFill>
                <a:latin typeface="HP Simplified" pitchFamily="34" charset="0"/>
              </a:rPr>
              <a:t>: </a:t>
            </a:r>
            <a:r>
              <a:rPr lang="en-US" sz="1200" b="1" smtClean="0">
                <a:solidFill>
                  <a:srgbClr val="0070C0"/>
                </a:solidFill>
                <a:latin typeface="HP Simplified" pitchFamily="34" charset="0"/>
              </a:rPr>
              <a:t>SDP_NCL34_2024</a:t>
            </a:r>
            <a:endParaRPr lang="en-US" sz="1200" b="1" dirty="0" smtClean="0">
              <a:solidFill>
                <a:srgbClr val="0070C0"/>
              </a:solidFill>
              <a:latin typeface="HP Simplified" pitchFamily="34" charset="0"/>
            </a:endParaRPr>
          </a:p>
          <a:p>
            <a:r>
              <a:rPr lang="en-US" sz="1200" dirty="0" smtClean="0">
                <a:solidFill>
                  <a:schemeClr val="tx2">
                    <a:lumMod val="75000"/>
                  </a:schemeClr>
                </a:solidFill>
                <a:latin typeface="HP Simplified" pitchFamily="34" charset="0"/>
              </a:rPr>
              <a:t>Commencement Date: </a:t>
            </a:r>
            <a:r>
              <a:rPr lang="en-US" sz="1200" dirty="0" smtClean="0">
                <a:solidFill>
                  <a:schemeClr val="tx2">
                    <a:lumMod val="75000"/>
                  </a:schemeClr>
                </a:solidFill>
                <a:latin typeface="HP Simplified" pitchFamily="34" charset="0"/>
              </a:rPr>
              <a:t>02/09/2024</a:t>
            </a:r>
            <a:endParaRPr lang="en-US" sz="1200" dirty="0" smtClean="0">
              <a:solidFill>
                <a:schemeClr val="tx2">
                  <a:lumMod val="75000"/>
                </a:schemeClr>
              </a:solidFill>
              <a:latin typeface="HP Simplified" pitchFamily="34" charset="0"/>
            </a:endParaRPr>
          </a:p>
          <a:p>
            <a:r>
              <a:rPr lang="en-US" sz="1200" dirty="0" smtClean="0">
                <a:solidFill>
                  <a:schemeClr val="tx2">
                    <a:lumMod val="75000"/>
                  </a:schemeClr>
                </a:solidFill>
                <a:latin typeface="HP Simplified" pitchFamily="34" charset="0"/>
              </a:rPr>
              <a:t>End Date : </a:t>
            </a:r>
            <a:r>
              <a:rPr lang="en-US" sz="1200" dirty="0" smtClean="0">
                <a:solidFill>
                  <a:schemeClr val="tx2">
                    <a:lumMod val="75000"/>
                  </a:schemeClr>
                </a:solidFill>
                <a:latin typeface="HP Simplified" pitchFamily="34" charset="0"/>
              </a:rPr>
              <a:t>30/12/2024</a:t>
            </a:r>
            <a:endParaRPr lang="en-US" sz="1200" dirty="0" smtClean="0">
              <a:solidFill>
                <a:schemeClr val="tx2">
                  <a:lumMod val="75000"/>
                </a:schemeClr>
              </a:solidFill>
              <a:latin typeface="HP Simplified" pitchFamily="34" charset="0"/>
            </a:endParaRPr>
          </a:p>
          <a:p>
            <a:r>
              <a:rPr lang="en-US" sz="1200" dirty="0" smtClean="0">
                <a:solidFill>
                  <a:schemeClr val="tx2">
                    <a:lumMod val="75000"/>
                  </a:schemeClr>
                </a:solidFill>
                <a:latin typeface="HP Simplified" pitchFamily="34" charset="0"/>
              </a:rPr>
              <a:t>Registration Deadline Date : </a:t>
            </a:r>
            <a:r>
              <a:rPr lang="en-US" sz="1200" dirty="0" smtClean="0">
                <a:solidFill>
                  <a:schemeClr val="tx2">
                    <a:lumMod val="75000"/>
                  </a:schemeClr>
                </a:solidFill>
                <a:latin typeface="HP Simplified" pitchFamily="34" charset="0"/>
              </a:rPr>
              <a:t>31/07/2024</a:t>
            </a:r>
            <a:endParaRPr lang="en-US" sz="1200" dirty="0" smtClean="0">
              <a:solidFill>
                <a:schemeClr val="tx2">
                  <a:lumMod val="75000"/>
                </a:schemeClr>
              </a:solidFill>
              <a:latin typeface="HP Simplified" pitchFamily="34" charset="0"/>
            </a:endParaRPr>
          </a:p>
          <a:p>
            <a:r>
              <a:rPr lang="en-US" sz="1200" dirty="0" smtClean="0">
                <a:solidFill>
                  <a:schemeClr val="tx2">
                    <a:lumMod val="75000"/>
                  </a:schemeClr>
                </a:solidFill>
                <a:latin typeface="HP Simplified" pitchFamily="34" charset="0"/>
              </a:rPr>
              <a:t>Selection Intimation Date : </a:t>
            </a:r>
            <a:r>
              <a:rPr lang="en-US" sz="1200" dirty="0" smtClean="0">
                <a:solidFill>
                  <a:schemeClr val="tx2">
                    <a:lumMod val="75000"/>
                  </a:schemeClr>
                </a:solidFill>
                <a:latin typeface="HP Simplified" pitchFamily="34" charset="0"/>
              </a:rPr>
              <a:t>03/08/2024</a:t>
            </a:r>
            <a:endParaRPr lang="en-US" sz="1200" dirty="0" smtClean="0">
              <a:solidFill>
                <a:schemeClr val="tx2">
                  <a:lumMod val="75000"/>
                </a:schemeClr>
              </a:solidFill>
              <a:latin typeface="HP Simplified" pitchFamily="34" charset="0"/>
            </a:endParaRPr>
          </a:p>
          <a:p>
            <a:r>
              <a:rPr lang="en-US" sz="1200" dirty="0" smtClean="0">
                <a:solidFill>
                  <a:schemeClr val="tx2">
                    <a:lumMod val="75000"/>
                  </a:schemeClr>
                </a:solidFill>
                <a:latin typeface="HP Simplified" pitchFamily="34" charset="0"/>
              </a:rPr>
              <a:t>Duration : </a:t>
            </a:r>
            <a:r>
              <a:rPr lang="en-US" sz="1200" dirty="0" smtClean="0">
                <a:solidFill>
                  <a:schemeClr val="tx2">
                    <a:lumMod val="75000"/>
                  </a:schemeClr>
                </a:solidFill>
                <a:latin typeface="HP Simplified" pitchFamily="34" charset="0"/>
              </a:rPr>
              <a:t>16 weeks</a:t>
            </a:r>
            <a:endParaRPr lang="en-US" sz="1200" dirty="0" smtClean="0">
              <a:solidFill>
                <a:schemeClr val="tx2">
                  <a:lumMod val="75000"/>
                </a:schemeClr>
              </a:solidFill>
              <a:latin typeface="HP Simplified" pitchFamily="34" charset="0"/>
            </a:endParaRPr>
          </a:p>
          <a:p>
            <a:r>
              <a:rPr lang="en-US" sz="1200" dirty="0" smtClean="0">
                <a:solidFill>
                  <a:schemeClr val="tx2">
                    <a:lumMod val="75000"/>
                  </a:schemeClr>
                </a:solidFill>
                <a:latin typeface="HP Simplified" pitchFamily="34" charset="0"/>
              </a:rPr>
              <a:t>Seat Available: </a:t>
            </a:r>
            <a:r>
              <a:rPr lang="en-US" sz="1200" dirty="0" smtClean="0">
                <a:solidFill>
                  <a:schemeClr val="tx2">
                    <a:lumMod val="75000"/>
                  </a:schemeClr>
                </a:solidFill>
                <a:latin typeface="HP Simplified" pitchFamily="34" charset="0"/>
              </a:rPr>
              <a:t>12</a:t>
            </a:r>
            <a:endParaRPr lang="en-US" sz="1200" dirty="0" smtClean="0">
              <a:solidFill>
                <a:schemeClr val="tx2">
                  <a:lumMod val="75000"/>
                </a:schemeClr>
              </a:solidFill>
              <a:latin typeface="HP Simplified" pitchFamily="34" charset="0"/>
            </a:endParaRPr>
          </a:p>
          <a:p>
            <a:r>
              <a:rPr lang="en-US" sz="1200" dirty="0" smtClean="0">
                <a:solidFill>
                  <a:schemeClr val="tx2">
                    <a:lumMod val="75000"/>
                  </a:schemeClr>
                </a:solidFill>
                <a:latin typeface="HP Simplified" pitchFamily="34" charset="0"/>
              </a:rPr>
              <a:t>Eligibility: M. </a:t>
            </a:r>
            <a:r>
              <a:rPr lang="en-US" sz="1200" dirty="0" err="1" smtClean="0">
                <a:solidFill>
                  <a:schemeClr val="tx2">
                    <a:lumMod val="75000"/>
                  </a:schemeClr>
                </a:solidFill>
                <a:latin typeface="HP Simplified" pitchFamily="34" charset="0"/>
              </a:rPr>
              <a:t>Sc</a:t>
            </a:r>
            <a:r>
              <a:rPr lang="en-US" sz="1200" dirty="0" smtClean="0">
                <a:solidFill>
                  <a:schemeClr val="tx2">
                    <a:lumMod val="75000"/>
                  </a:schemeClr>
                </a:solidFill>
                <a:latin typeface="HP Simplified" pitchFamily="34" charset="0"/>
              </a:rPr>
              <a:t> (Org. </a:t>
            </a:r>
            <a:r>
              <a:rPr lang="en-US" sz="1200" dirty="0" err="1" smtClean="0">
                <a:solidFill>
                  <a:schemeClr val="tx2">
                    <a:lumMod val="75000"/>
                  </a:schemeClr>
                </a:solidFill>
                <a:latin typeface="HP Simplified" pitchFamily="34" charset="0"/>
              </a:rPr>
              <a:t>Chem</a:t>
            </a:r>
            <a:r>
              <a:rPr lang="en-US" sz="1200" dirty="0" smtClean="0">
                <a:solidFill>
                  <a:schemeClr val="tx2">
                    <a:lumMod val="75000"/>
                  </a:schemeClr>
                </a:solidFill>
                <a:latin typeface="HP Simplified" pitchFamily="34" charset="0"/>
              </a:rPr>
              <a:t> or Med. </a:t>
            </a:r>
            <a:r>
              <a:rPr lang="en-US" sz="1200" dirty="0" err="1" smtClean="0">
                <a:solidFill>
                  <a:schemeClr val="tx2">
                    <a:lumMod val="75000"/>
                  </a:schemeClr>
                </a:solidFill>
                <a:latin typeface="HP Simplified" pitchFamily="34" charset="0"/>
              </a:rPr>
              <a:t>Chem</a:t>
            </a:r>
            <a:r>
              <a:rPr lang="en-US" sz="1200" dirty="0" smtClean="0">
                <a:solidFill>
                  <a:schemeClr val="tx2">
                    <a:lumMod val="75000"/>
                  </a:schemeClr>
                </a:solidFill>
                <a:latin typeface="HP Simplified" pitchFamily="34" charset="0"/>
              </a:rPr>
              <a:t>)</a:t>
            </a:r>
          </a:p>
          <a:p>
            <a:r>
              <a:rPr lang="en-US" sz="1200" dirty="0">
                <a:solidFill>
                  <a:schemeClr val="tx2">
                    <a:lumMod val="75000"/>
                  </a:schemeClr>
                </a:solidFill>
                <a:latin typeface="HP Simplified" pitchFamily="34" charset="0"/>
              </a:rPr>
              <a:t> </a:t>
            </a:r>
            <a:r>
              <a:rPr lang="en-US" sz="1200" dirty="0" smtClean="0">
                <a:solidFill>
                  <a:schemeClr val="tx2">
                    <a:lumMod val="75000"/>
                  </a:schemeClr>
                </a:solidFill>
                <a:latin typeface="HP Simplified" pitchFamily="34" charset="0"/>
              </a:rPr>
              <a:t>                     Completed</a:t>
            </a:r>
            <a:endParaRPr lang="en-US" sz="1200" dirty="0" smtClean="0">
              <a:solidFill>
                <a:schemeClr val="tx2">
                  <a:lumMod val="75000"/>
                </a:schemeClr>
              </a:solidFill>
              <a:latin typeface="HP Simplified" pitchFamily="34" charset="0"/>
            </a:endParaRPr>
          </a:p>
        </p:txBody>
      </p:sp>
      <p:sp>
        <p:nvSpPr>
          <p:cNvPr id="14" name="Rectangle 13"/>
          <p:cNvSpPr/>
          <p:nvPr/>
        </p:nvSpPr>
        <p:spPr>
          <a:xfrm>
            <a:off x="6096000" y="3048000"/>
            <a:ext cx="2895600" cy="22098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6172200" y="3048000"/>
            <a:ext cx="2667000" cy="2286000"/>
          </a:xfrm>
          <a:prstGeom prst="rect">
            <a:avLst/>
          </a:prstGeom>
        </p:spPr>
        <p:txBody>
          <a:bodyPr wrap="square">
            <a:spAutoFit/>
          </a:bodyPr>
          <a:lstStyle/>
          <a:p>
            <a:pPr lvl="0">
              <a:spcAft>
                <a:spcPts val="300"/>
              </a:spcAft>
              <a:defRPr/>
            </a:pPr>
            <a:r>
              <a:rPr lang="en-US" sz="1200" b="1" dirty="0" smtClean="0">
                <a:solidFill>
                  <a:srgbClr val="0070C0"/>
                </a:solidFill>
                <a:latin typeface="HP Simplified" pitchFamily="34" charset="0"/>
                <a:ea typeface="Tahoma" panose="020B0604030504040204" pitchFamily="34" charset="0"/>
                <a:cs typeface="Tahoma" panose="020B0604030504040204" pitchFamily="34" charset="0"/>
              </a:rPr>
              <a:t>How to Apply</a:t>
            </a:r>
          </a:p>
          <a:p>
            <a:pPr lvl="0">
              <a:lnSpc>
                <a:spcPct val="120000"/>
              </a:lnSpc>
              <a:spcAft>
                <a:spcPts val="600"/>
              </a:spcAft>
              <a:defRPr/>
            </a:pPr>
            <a:r>
              <a:rPr lang="en-US" sz="1200" dirty="0" smtClean="0">
                <a:solidFill>
                  <a:srgbClr val="002060"/>
                </a:solidFill>
                <a:latin typeface="HP Simplified" pitchFamily="34" charset="0"/>
                <a:ea typeface="MS PGothic" pitchFamily="34" charset="-128"/>
              </a:rPr>
              <a:t>Apply Online at the following website </a:t>
            </a:r>
            <a:r>
              <a:rPr lang="en-US" sz="1200" dirty="0" smtClean="0">
                <a:solidFill>
                  <a:srgbClr val="3333FF"/>
                </a:solidFill>
                <a:latin typeface="HP Simplified" pitchFamily="34" charset="0"/>
                <a:ea typeface="MS PGothic" pitchFamily="34" charset="-128"/>
              </a:rPr>
              <a:t>http://nclsdp.ncl.res.in/Default.aspx</a:t>
            </a:r>
          </a:p>
          <a:p>
            <a:pPr lvl="0">
              <a:spcAft>
                <a:spcPts val="600"/>
              </a:spcAft>
              <a:defRPr/>
            </a:pPr>
            <a:r>
              <a:rPr lang="en-US" sz="1200" b="1" dirty="0" smtClean="0">
                <a:solidFill>
                  <a:srgbClr val="0070C0"/>
                </a:solidFill>
                <a:latin typeface="HP Simplified" pitchFamily="34" charset="0"/>
                <a:ea typeface="MS PGothic" pitchFamily="34" charset="-128"/>
              </a:rPr>
              <a:t>Mailing Address </a:t>
            </a:r>
          </a:p>
          <a:p>
            <a:pPr lvl="0">
              <a:defRPr/>
            </a:pPr>
            <a:r>
              <a:rPr lang="en-US" sz="1200" dirty="0" smtClean="0">
                <a:solidFill>
                  <a:srgbClr val="203864"/>
                </a:solidFill>
                <a:latin typeface="HP Simplified" pitchFamily="34" charset="0"/>
                <a:ea typeface="MS PGothic" pitchFamily="34" charset="-128"/>
              </a:rPr>
              <a:t>Coordinator </a:t>
            </a:r>
          </a:p>
          <a:p>
            <a:pPr lvl="0">
              <a:defRPr/>
            </a:pPr>
            <a:r>
              <a:rPr lang="en-US" sz="1200" dirty="0" smtClean="0">
                <a:solidFill>
                  <a:srgbClr val="203864"/>
                </a:solidFill>
                <a:latin typeface="HP Simplified" pitchFamily="34" charset="0"/>
                <a:ea typeface="MS PGothic" pitchFamily="34" charset="-128"/>
              </a:rPr>
              <a:t>CSIR-NCL Skill Development Program </a:t>
            </a:r>
          </a:p>
          <a:p>
            <a:pPr lvl="0">
              <a:defRPr/>
            </a:pPr>
            <a:r>
              <a:rPr lang="en-US" sz="1200" dirty="0" smtClean="0">
                <a:solidFill>
                  <a:srgbClr val="203864"/>
                </a:solidFill>
                <a:latin typeface="HP Simplified" pitchFamily="34" charset="0"/>
                <a:ea typeface="MS PGothic" pitchFamily="34" charset="-128"/>
              </a:rPr>
              <a:t>CMC Division</a:t>
            </a:r>
          </a:p>
          <a:p>
            <a:pPr lvl="0">
              <a:defRPr/>
            </a:pPr>
            <a:r>
              <a:rPr lang="en-US" sz="1200" dirty="0" smtClean="0">
                <a:solidFill>
                  <a:srgbClr val="203864"/>
                </a:solidFill>
                <a:latin typeface="HP Simplified" pitchFamily="34" charset="0"/>
                <a:ea typeface="MS PGothic" pitchFamily="34" charset="-128"/>
              </a:rPr>
              <a:t>CSIR- National Chemical Laboratory </a:t>
            </a:r>
          </a:p>
          <a:p>
            <a:pPr lvl="0">
              <a:defRPr/>
            </a:pPr>
            <a:r>
              <a:rPr lang="en-US" sz="1200" dirty="0" smtClean="0">
                <a:solidFill>
                  <a:srgbClr val="203864"/>
                </a:solidFill>
                <a:latin typeface="HP Simplified" pitchFamily="34" charset="0"/>
                <a:ea typeface="MS PGothic" pitchFamily="34" charset="-128"/>
              </a:rPr>
              <a:t>Dr. Homi Bhabha Road </a:t>
            </a:r>
          </a:p>
          <a:p>
            <a:pPr lvl="0">
              <a:defRPr/>
            </a:pPr>
            <a:r>
              <a:rPr lang="en-US" sz="1200" dirty="0" smtClean="0">
                <a:solidFill>
                  <a:srgbClr val="203864"/>
                </a:solidFill>
                <a:latin typeface="HP Simplified" pitchFamily="34" charset="0"/>
                <a:ea typeface="MS PGothic" pitchFamily="34" charset="-128"/>
              </a:rPr>
              <a:t>Pune-411008, India</a:t>
            </a:r>
            <a:endParaRPr lang="en-US" sz="1200" dirty="0">
              <a:latin typeface="HP Simplified" pitchFamily="34" charset="0"/>
            </a:endParaRPr>
          </a:p>
        </p:txBody>
      </p:sp>
      <p:sp>
        <p:nvSpPr>
          <p:cNvPr id="16" name="Rectangle 15"/>
          <p:cNvSpPr/>
          <p:nvPr/>
        </p:nvSpPr>
        <p:spPr>
          <a:xfrm>
            <a:off x="152400" y="1581120"/>
            <a:ext cx="5791200" cy="5124480"/>
          </a:xfrm>
          <a:prstGeom prst="rect">
            <a:avLst/>
          </a:prstGeom>
        </p:spPr>
        <p:txBody>
          <a:bodyPr wrap="square">
            <a:spAutoFit/>
          </a:bodyPr>
          <a:lstStyle/>
          <a:p>
            <a:pPr algn="just"/>
            <a:r>
              <a:rPr lang="en-IN" sz="1200" b="1" dirty="0" smtClean="0">
                <a:solidFill>
                  <a:schemeClr val="accent6">
                    <a:lumMod val="75000"/>
                  </a:schemeClr>
                </a:solidFill>
                <a:latin typeface="HP Simplified" pitchFamily="34" charset="0"/>
              </a:rPr>
              <a:t>Course Title:  </a:t>
            </a:r>
            <a:r>
              <a:rPr lang="en-IN" sz="1200" dirty="0" smtClean="0">
                <a:solidFill>
                  <a:schemeClr val="accent1">
                    <a:lumMod val="75000"/>
                  </a:schemeClr>
                </a:solidFill>
                <a:latin typeface="HP Simplified" pitchFamily="34" charset="0"/>
              </a:rPr>
              <a:t>Synthetic Organic Chemistry</a:t>
            </a:r>
          </a:p>
          <a:p>
            <a:pPr algn="just"/>
            <a:endParaRPr lang="en-IN" sz="1200" dirty="0" smtClean="0">
              <a:solidFill>
                <a:srgbClr val="C00000"/>
              </a:solidFill>
              <a:latin typeface="HP Simplified" pitchFamily="34" charset="0"/>
            </a:endParaRPr>
          </a:p>
          <a:p>
            <a:pPr algn="just"/>
            <a:r>
              <a:rPr lang="en-IN" sz="1200" b="1" dirty="0" smtClean="0">
                <a:solidFill>
                  <a:schemeClr val="accent6">
                    <a:lumMod val="75000"/>
                  </a:schemeClr>
                </a:solidFill>
                <a:latin typeface="HP Simplified" pitchFamily="34" charset="0"/>
              </a:rPr>
              <a:t>About the Course: </a:t>
            </a:r>
            <a:r>
              <a:rPr lang="en-IN" sz="1200" dirty="0" smtClean="0">
                <a:solidFill>
                  <a:schemeClr val="accent1">
                    <a:lumMod val="75000"/>
                  </a:schemeClr>
                </a:solidFill>
                <a:latin typeface="HP Simplified" pitchFamily="34" charset="0"/>
              </a:rPr>
              <a:t>Organic synthesis is the toolbox for building molecules impacting every industry, such as pharmaceutical, food, agriculture, polymers and materials, dye, perfumes and cosmetics etc. Synthesizing known molecules via sustainable chemistry as well as new molecules with improved properties greatly impacting the modern society and economy. Practical knowledge on organic synthesis and handling of state of the art facilities is the pre-requirement to contribute to this field. This course provides a hands-on experience of how the planning, designing, execution, and analysis are done in sync to achieve synthetic goals. After completing the course, the candidate will be able to plan and execute the most commonly practiced and advanced organic transformations in lab scale under a safe environment independently. </a:t>
            </a:r>
          </a:p>
          <a:p>
            <a:pPr algn="just"/>
            <a:endParaRPr lang="en-IN" sz="1200" dirty="0" smtClean="0">
              <a:solidFill>
                <a:schemeClr val="accent1">
                  <a:lumMod val="75000"/>
                </a:schemeClr>
              </a:solidFill>
              <a:latin typeface="HP Simplified" pitchFamily="34" charset="0"/>
            </a:endParaRPr>
          </a:p>
          <a:p>
            <a:pPr algn="just">
              <a:spcAft>
                <a:spcPts val="600"/>
              </a:spcAft>
            </a:pPr>
            <a:r>
              <a:rPr lang="en-IN" sz="1200" b="1" dirty="0">
                <a:solidFill>
                  <a:schemeClr val="accent6">
                    <a:lumMod val="75000"/>
                  </a:schemeClr>
                </a:solidFill>
                <a:latin typeface="HP Simplified" pitchFamily="34" charset="0"/>
                <a:ea typeface="Verdana" panose="020B0604030504040204" pitchFamily="34" charset="0"/>
                <a:cs typeface="Verdana" panose="020B0604030504040204" pitchFamily="34" charset="0"/>
              </a:rPr>
              <a:t>Course Content: </a:t>
            </a:r>
            <a:endParaRPr lang="en-IN" sz="1200" b="1" dirty="0" smtClean="0">
              <a:solidFill>
                <a:schemeClr val="accent6">
                  <a:lumMod val="75000"/>
                </a:schemeClr>
              </a:solidFill>
              <a:latin typeface="HP Simplified" pitchFamily="34" charset="0"/>
              <a:ea typeface="Verdana" panose="020B0604030504040204" pitchFamily="34" charset="0"/>
              <a:cs typeface="Verdana" panose="020B0604030504040204" pitchFamily="34" charset="0"/>
            </a:endParaRPr>
          </a:p>
          <a:p>
            <a:pPr algn="just">
              <a:spcAft>
                <a:spcPts val="600"/>
              </a:spcAft>
            </a:pPr>
            <a:r>
              <a:rPr lang="en-IN" sz="1200" dirty="0">
                <a:solidFill>
                  <a:schemeClr val="accent1">
                    <a:lumMod val="75000"/>
                  </a:schemeClr>
                </a:solidFill>
                <a:latin typeface="HP Simplified" pitchFamily="34" charset="0"/>
              </a:rPr>
              <a:t>Students will be working in some of the established groups for hands-on training for various </a:t>
            </a:r>
            <a:r>
              <a:rPr lang="en-US" sz="1200" dirty="0">
                <a:solidFill>
                  <a:schemeClr val="accent1">
                    <a:lumMod val="75000"/>
                  </a:schemeClr>
                </a:solidFill>
                <a:latin typeface="HP Simplified" pitchFamily="34" charset="0"/>
              </a:rPr>
              <a:t>organic transformation and execution of multistep </a:t>
            </a:r>
            <a:r>
              <a:rPr lang="en-US" sz="1200" dirty="0" smtClean="0">
                <a:solidFill>
                  <a:schemeClr val="accent1">
                    <a:lumMod val="75000"/>
                  </a:schemeClr>
                </a:solidFill>
                <a:latin typeface="HP Simplified" pitchFamily="34" charset="0"/>
              </a:rPr>
              <a:t>synthesis</a:t>
            </a:r>
            <a:r>
              <a:rPr lang="en-IN" sz="1200" dirty="0" smtClean="0">
                <a:solidFill>
                  <a:schemeClr val="accent1">
                    <a:lumMod val="75000"/>
                  </a:schemeClr>
                </a:solidFill>
                <a:latin typeface="HP Simplified" pitchFamily="34" charset="0"/>
              </a:rPr>
              <a:t>. </a:t>
            </a:r>
            <a:r>
              <a:rPr lang="en-IN" sz="1200" dirty="0">
                <a:solidFill>
                  <a:schemeClr val="accent1">
                    <a:lumMod val="75000"/>
                  </a:schemeClr>
                </a:solidFill>
                <a:latin typeface="HP Simplified" pitchFamily="34" charset="0"/>
              </a:rPr>
              <a:t>The training will carried out following proper planning and safety requirement, setting up the reactions under direct guidance, reaction monitoring, product isolation and purification, and analysis of product(s) formed. The experiments and its analysis will be documented for reference.   </a:t>
            </a:r>
          </a:p>
          <a:p>
            <a:pPr algn="just">
              <a:spcAft>
                <a:spcPts val="600"/>
              </a:spcAft>
            </a:pPr>
            <a:r>
              <a:rPr lang="en-IN" sz="1200" dirty="0" smtClean="0">
                <a:solidFill>
                  <a:schemeClr val="accent1">
                    <a:lumMod val="75000"/>
                  </a:schemeClr>
                </a:solidFill>
                <a:latin typeface="HP Simplified" pitchFamily="34" charset="0"/>
              </a:rPr>
              <a:t>As a prerequisite, in the first two weeks, the </a:t>
            </a:r>
            <a:r>
              <a:rPr lang="en-IN" sz="1200" dirty="0">
                <a:solidFill>
                  <a:schemeClr val="accent1">
                    <a:lumMod val="75000"/>
                  </a:schemeClr>
                </a:solidFill>
                <a:latin typeface="HP Simplified" pitchFamily="34" charset="0"/>
              </a:rPr>
              <a:t>students will under go hands-on training for laboratory </a:t>
            </a:r>
            <a:r>
              <a:rPr lang="en-IN" sz="1200" dirty="0" smtClean="0">
                <a:solidFill>
                  <a:schemeClr val="accent1">
                    <a:lumMod val="75000"/>
                  </a:schemeClr>
                </a:solidFill>
                <a:latin typeface="HP Simplified" pitchFamily="34" charset="0"/>
              </a:rPr>
              <a:t>safety, safe </a:t>
            </a:r>
            <a:r>
              <a:rPr lang="en-IN" sz="1200" dirty="0">
                <a:solidFill>
                  <a:schemeClr val="accent1">
                    <a:lumMod val="75000"/>
                  </a:schemeClr>
                </a:solidFill>
                <a:latin typeface="HP Simplified" pitchFamily="34" charset="0"/>
              </a:rPr>
              <a:t>practices with laboratory </a:t>
            </a:r>
            <a:r>
              <a:rPr lang="en-IN" sz="1200" dirty="0" smtClean="0">
                <a:solidFill>
                  <a:schemeClr val="accent1">
                    <a:lumMod val="75000"/>
                  </a:schemeClr>
                </a:solidFill>
                <a:latin typeface="HP Simplified" pitchFamily="34" charset="0"/>
              </a:rPr>
              <a:t>chemicals, literature </a:t>
            </a:r>
            <a:r>
              <a:rPr lang="en-IN" sz="1200" dirty="0">
                <a:solidFill>
                  <a:schemeClr val="accent1">
                    <a:lumMod val="75000"/>
                  </a:schemeClr>
                </a:solidFill>
                <a:latin typeface="HP Simplified" pitchFamily="34" charset="0"/>
              </a:rPr>
              <a:t>data </a:t>
            </a:r>
            <a:r>
              <a:rPr lang="en-IN" sz="1200" dirty="0" smtClean="0">
                <a:solidFill>
                  <a:schemeClr val="accent1">
                    <a:lumMod val="75000"/>
                  </a:schemeClr>
                </a:solidFill>
                <a:latin typeface="HP Simplified" pitchFamily="34" charset="0"/>
              </a:rPr>
              <a:t>mining</a:t>
            </a:r>
            <a:r>
              <a:rPr lang="en-IN" sz="1200" dirty="0">
                <a:solidFill>
                  <a:schemeClr val="accent1">
                    <a:lumMod val="75000"/>
                  </a:schemeClr>
                </a:solidFill>
                <a:latin typeface="HP Simplified" pitchFamily="34" charset="0"/>
              </a:rPr>
              <a:t>, analytical data processing and proper record keeping</a:t>
            </a:r>
            <a:r>
              <a:rPr lang="en-IN" sz="1200" dirty="0" smtClean="0">
                <a:solidFill>
                  <a:schemeClr val="accent1">
                    <a:lumMod val="75000"/>
                  </a:schemeClr>
                </a:solidFill>
                <a:latin typeface="HP Simplified" pitchFamily="34" charset="0"/>
              </a:rPr>
              <a:t>.</a:t>
            </a:r>
          </a:p>
          <a:p>
            <a:pPr algn="just"/>
            <a:r>
              <a:rPr lang="en-US" sz="1200" b="1" dirty="0" smtClean="0">
                <a:solidFill>
                  <a:schemeClr val="accent6">
                    <a:lumMod val="75000"/>
                  </a:schemeClr>
                </a:solidFill>
                <a:latin typeface="HP Simplified" pitchFamily="34" charset="0"/>
                <a:ea typeface="Verdana" panose="020B0604030504040204" pitchFamily="34" charset="0"/>
                <a:cs typeface="Verdana" panose="020B0604030504040204" pitchFamily="34" charset="0"/>
              </a:rPr>
              <a:t/>
            </a:r>
            <a:br>
              <a:rPr lang="en-US" sz="1200" b="1" dirty="0" smtClean="0">
                <a:solidFill>
                  <a:schemeClr val="accent6">
                    <a:lumMod val="75000"/>
                  </a:schemeClr>
                </a:solidFill>
                <a:latin typeface="HP Simplified" pitchFamily="34" charset="0"/>
                <a:ea typeface="Verdana" panose="020B0604030504040204" pitchFamily="34" charset="0"/>
                <a:cs typeface="Verdana" panose="020B0604030504040204" pitchFamily="34" charset="0"/>
              </a:rPr>
            </a:br>
            <a:r>
              <a:rPr lang="en-US" sz="1200" b="1" dirty="0" smtClean="0">
                <a:solidFill>
                  <a:schemeClr val="accent6">
                    <a:lumMod val="75000"/>
                  </a:schemeClr>
                </a:solidFill>
                <a:latin typeface="HP Simplified" pitchFamily="34" charset="0"/>
                <a:ea typeface="Verdana" panose="020B0604030504040204" pitchFamily="34" charset="0"/>
                <a:cs typeface="Verdana" panose="020B0604030504040204" pitchFamily="34" charset="0"/>
              </a:rPr>
              <a:t>Course Instructors</a:t>
            </a:r>
            <a:r>
              <a:rPr lang="en-US" sz="1200" dirty="0" smtClean="0">
                <a:solidFill>
                  <a:schemeClr val="accent6">
                    <a:lumMod val="75000"/>
                  </a:schemeClr>
                </a:solidFill>
                <a:latin typeface="HP Simplified" pitchFamily="34" charset="0"/>
                <a:ea typeface="Verdana" panose="020B0604030504040204" pitchFamily="34" charset="0"/>
                <a:cs typeface="Verdana" panose="020B0604030504040204" pitchFamily="34" charset="0"/>
              </a:rPr>
              <a:t>: </a:t>
            </a:r>
            <a:r>
              <a:rPr lang="en-US" sz="1200" dirty="0">
                <a:solidFill>
                  <a:srgbClr val="006600"/>
                </a:solidFill>
                <a:latin typeface="HP Simplified" pitchFamily="34" charset="0"/>
                <a:ea typeface="Verdana" panose="020B0604030504040204" pitchFamily="34" charset="0"/>
                <a:cs typeface="Verdana" panose="020B0604030504040204" pitchFamily="34" charset="0"/>
              </a:rPr>
              <a:t>Scientist’s of Organic Chemistry Division, CSIR NCL</a:t>
            </a:r>
            <a:endParaRPr lang="en-IN" sz="1200" dirty="0">
              <a:solidFill>
                <a:srgbClr val="006600"/>
              </a:solidFill>
              <a:latin typeface="HP Simplified" pitchFamily="34" charset="0"/>
            </a:endParaRPr>
          </a:p>
        </p:txBody>
      </p:sp>
      <p:pic>
        <p:nvPicPr>
          <p:cNvPr id="1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5334000"/>
            <a:ext cx="2895599" cy="1414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descr="C:\Users\k.ravindar\Desktop\Human Tree (1).jpg"/>
          <p:cNvPicPr>
            <a:picLocks noChangeAspect="1" noChangeArrowheads="1"/>
          </p:cNvPicPr>
          <p:nvPr/>
        </p:nvPicPr>
        <p:blipFill>
          <a:blip r:embed="rId4" cstate="print"/>
          <a:srcRect/>
          <a:stretch>
            <a:fillRect/>
          </a:stretch>
        </p:blipFill>
        <p:spPr bwMode="auto">
          <a:xfrm>
            <a:off x="7543800" y="152400"/>
            <a:ext cx="1272381" cy="10668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147</TotalTime>
  <Words>308</Words>
  <Application>Microsoft Office PowerPoint</Application>
  <PresentationFormat>On-screen Show (4:3)</PresentationFormat>
  <Paragraphs>29</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MS PGothic</vt:lpstr>
      <vt:lpstr>Arial</vt:lpstr>
      <vt:lpstr>Calibri</vt:lpstr>
      <vt:lpstr>HP Simplified</vt:lpstr>
      <vt:lpstr>Tahoma</vt:lpstr>
      <vt:lpstr>Verdana</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Ravindar Kontham</dc:creator>
  <cp:lastModifiedBy>Sawant</cp:lastModifiedBy>
  <cp:revision>40</cp:revision>
  <cp:lastPrinted>2022-11-18T15:04:43Z</cp:lastPrinted>
  <dcterms:created xsi:type="dcterms:W3CDTF">2006-08-16T00:00:00Z</dcterms:created>
  <dcterms:modified xsi:type="dcterms:W3CDTF">2024-07-04T08:42:30Z</dcterms:modified>
</cp:coreProperties>
</file>