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3150" y="108"/>
      </p:cViewPr>
      <p:guideLst>
        <p:guide orient="horz" pos="312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2"/>
            <a:ext cx="5829300" cy="2123369"/>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796C28-7698-44E1-9760-AA2F757D0258}" type="datetimeFigureOut">
              <a:rPr lang="en-US" smtClean="0"/>
              <a:pPr/>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796C28-7698-44E1-9760-AA2F757D0258}" type="datetimeFigureOut">
              <a:rPr lang="en-US" smtClean="0"/>
              <a:pPr/>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3"/>
            <a:ext cx="5829300" cy="196744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796C28-7698-44E1-9760-AA2F757D0258}" type="datetimeFigureOut">
              <a:rPr lang="en-US" smtClean="0"/>
              <a:pPr/>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5"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0"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796C28-7698-44E1-9760-AA2F757D0258}" type="datetimeFigureOut">
              <a:rPr lang="en-US" smtClean="0"/>
              <a:pPr/>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796C28-7698-44E1-9760-AA2F757D0258}" type="datetimeFigureOut">
              <a:rPr lang="en-US" smtClean="0"/>
              <a:pPr/>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796C28-7698-44E1-9760-AA2F757D0258}" type="datetimeFigureOut">
              <a:rPr lang="en-US" smtClean="0"/>
              <a:pPr/>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796C28-7698-44E1-9760-AA2F757D0258}" type="datetimeFigureOut">
              <a:rPr lang="en-US" smtClean="0"/>
              <a:pPr/>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0"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796C28-7698-44E1-9760-AA2F757D0258}" type="datetimeFigureOut">
              <a:rPr lang="en-US" smtClean="0"/>
              <a:pPr/>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796C28-7698-44E1-9760-AA2F757D0258}" type="datetimeFigureOut">
              <a:rPr lang="en-US" smtClean="0"/>
              <a:pPr/>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796C28-7698-44E1-9760-AA2F757D0258}" type="datetimeFigureOut">
              <a:rPr lang="en-US" smtClean="0"/>
              <a:pPr/>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73264"/>
            <a:ext cx="1157288" cy="122082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75" y="573264"/>
            <a:ext cx="3357563" cy="1220822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796C28-7698-44E1-9760-AA2F757D0258}" type="datetimeFigureOut">
              <a:rPr lang="en-US" smtClean="0"/>
              <a:pPr/>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349D54-550F-4C80-9F79-5F57E3C5C4D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311401"/>
            <a:ext cx="6172200" cy="65375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9181395"/>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48796C28-7698-44E1-9760-AA2F757D0258}" type="datetimeFigureOut">
              <a:rPr lang="en-US" smtClean="0"/>
              <a:pPr/>
              <a:t>2/13/2024</a:t>
            </a:fld>
            <a:endParaRPr lang="en-US"/>
          </a:p>
        </p:txBody>
      </p:sp>
      <p:sp>
        <p:nvSpPr>
          <p:cNvPr id="5" name="Footer Placeholder 4"/>
          <p:cNvSpPr>
            <a:spLocks noGrp="1"/>
          </p:cNvSpPr>
          <p:nvPr>
            <p:ph type="ftr" sz="quarter" idx="3"/>
          </p:nvPr>
        </p:nvSpPr>
        <p:spPr>
          <a:xfrm>
            <a:off x="2343150" y="9181395"/>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9181395"/>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F2349D54-550F-4C80-9F79-5F57E3C5C4D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14403" y="8406200"/>
            <a:ext cx="2819400" cy="609600"/>
          </a:xfrm>
          <a:prstGeom prst="roundRect">
            <a:avLst>
              <a:gd name="adj" fmla="val 20350"/>
            </a:avLst>
          </a:prstGeom>
          <a:ln w="19050">
            <a:prstDash val="sysDash"/>
          </a:ln>
        </p:spPr>
        <p:style>
          <a:lnRef idx="2">
            <a:schemeClr val="accent1"/>
          </a:lnRef>
          <a:fillRef idx="1">
            <a:schemeClr val="lt1"/>
          </a:fillRef>
          <a:effectRef idx="0">
            <a:schemeClr val="accent1"/>
          </a:effectRef>
          <a:fontRef idx="minor">
            <a:schemeClr val="dk1"/>
          </a:fontRef>
        </p:style>
        <p:txBody>
          <a:bodyPr rtlCol="0" anchor="ctr"/>
          <a:lstStyle/>
          <a:p>
            <a:pPr algn="just"/>
            <a:endParaRPr lang="en-US" sz="1200" b="1" spc="-7" dirty="0" smtClean="0">
              <a:solidFill>
                <a:schemeClr val="accent2">
                  <a:lumMod val="50000"/>
                </a:schemeClr>
              </a:solidFill>
              <a:latin typeface="Times New Roman" pitchFamily="18" charset="0"/>
              <a:cs typeface="Times New Roman" pitchFamily="18" charset="0"/>
            </a:endParaRPr>
          </a:p>
          <a:p>
            <a:pPr algn="just"/>
            <a:endParaRPr lang="en-US" sz="1200" b="1" spc="-7" dirty="0" smtClean="0">
              <a:solidFill>
                <a:schemeClr val="accent2">
                  <a:lumMod val="50000"/>
                </a:schemeClr>
              </a:solidFill>
              <a:latin typeface="Times New Roman" pitchFamily="18" charset="0"/>
              <a:cs typeface="Times New Roman" pitchFamily="18" charset="0"/>
            </a:endParaRPr>
          </a:p>
          <a:p>
            <a:pPr algn="ctr"/>
            <a:r>
              <a:rPr lang="en-US" sz="1200" b="1" spc="-7" dirty="0" smtClean="0">
                <a:solidFill>
                  <a:schemeClr val="accent2">
                    <a:lumMod val="50000"/>
                  </a:schemeClr>
                </a:solidFill>
                <a:latin typeface="Times New Roman" pitchFamily="18" charset="0"/>
                <a:cs typeface="Times New Roman" pitchFamily="18" charset="0"/>
              </a:rPr>
              <a:t>Course Instructors</a:t>
            </a:r>
            <a:r>
              <a:rPr lang="en-US" sz="1200" b="1" spc="-7" dirty="0" smtClean="0">
                <a:latin typeface="Times New Roman" pitchFamily="18" charset="0"/>
                <a:cs typeface="Times New Roman" pitchFamily="18" charset="0"/>
              </a:rPr>
              <a:t>: </a:t>
            </a:r>
            <a:r>
              <a:rPr lang="en-US" sz="1200" dirty="0" smtClean="0">
                <a:latin typeface="Times New Roman" pitchFamily="18" charset="0"/>
                <a:ea typeface="Verdana" panose="020B0604030504040204" pitchFamily="34" charset="0"/>
                <a:cs typeface="Times New Roman" pitchFamily="18" charset="0"/>
              </a:rPr>
              <a:t>Sangeeta Hambir and </a:t>
            </a:r>
          </a:p>
          <a:p>
            <a:pPr algn="ctr"/>
            <a:r>
              <a:rPr lang="en-US" sz="1200" dirty="0" err="1" smtClean="0">
                <a:latin typeface="Times New Roman" pitchFamily="18" charset="0"/>
                <a:ea typeface="Verdana" panose="020B0604030504040204" pitchFamily="34" charset="0"/>
                <a:cs typeface="Times New Roman" pitchFamily="18" charset="0"/>
              </a:rPr>
              <a:t>Poorvi</a:t>
            </a:r>
            <a:r>
              <a:rPr lang="en-US" sz="1200" dirty="0" smtClean="0">
                <a:latin typeface="Times New Roman" pitchFamily="18" charset="0"/>
                <a:ea typeface="Verdana" panose="020B0604030504040204" pitchFamily="34" charset="0"/>
                <a:cs typeface="Times New Roman" pitchFamily="18" charset="0"/>
              </a:rPr>
              <a:t> </a:t>
            </a:r>
            <a:r>
              <a:rPr lang="en-US" sz="1200" dirty="0" err="1" smtClean="0">
                <a:latin typeface="Times New Roman" pitchFamily="18" charset="0"/>
                <a:ea typeface="Verdana" panose="020B0604030504040204" pitchFamily="34" charset="0"/>
                <a:cs typeface="Times New Roman" pitchFamily="18" charset="0"/>
              </a:rPr>
              <a:t>Purohit</a:t>
            </a:r>
            <a:endParaRPr lang="en-US" sz="1200" dirty="0" smtClean="0">
              <a:latin typeface="Times New Roman" pitchFamily="18" charset="0"/>
              <a:ea typeface="Verdana" panose="020B0604030504040204" pitchFamily="34" charset="0"/>
              <a:cs typeface="Times New Roman" pitchFamily="18" charset="0"/>
            </a:endParaRPr>
          </a:p>
          <a:p>
            <a:pPr algn="just"/>
            <a:endParaRPr lang="en-US" sz="1200" dirty="0" smtClean="0">
              <a:solidFill>
                <a:schemeClr val="tx1"/>
              </a:solidFill>
              <a:latin typeface="Times New Roman" pitchFamily="18" charset="0"/>
              <a:cs typeface="Times New Roman" pitchFamily="18" charset="0"/>
            </a:endParaRPr>
          </a:p>
          <a:p>
            <a:pPr algn="ctr"/>
            <a:endParaRPr lang="en-US" sz="1000" dirty="0">
              <a:latin typeface="Times New Roman" pitchFamily="18" charset="0"/>
              <a:cs typeface="Times New Roman" pitchFamily="18" charset="0"/>
            </a:endParaRPr>
          </a:p>
        </p:txBody>
      </p:sp>
      <p:sp>
        <p:nvSpPr>
          <p:cNvPr id="12" name="Rounded Rectangle 11"/>
          <p:cNvSpPr/>
          <p:nvPr/>
        </p:nvSpPr>
        <p:spPr>
          <a:xfrm>
            <a:off x="3810000" y="3429001"/>
            <a:ext cx="2884556" cy="4989328"/>
          </a:xfrm>
          <a:prstGeom prst="roundRect">
            <a:avLst>
              <a:gd name="adj" fmla="val 12109"/>
            </a:avLst>
          </a:prstGeom>
          <a:ln w="19050">
            <a:prstDash val="sysDash"/>
          </a:ln>
        </p:spPr>
        <p:style>
          <a:lnRef idx="2">
            <a:schemeClr val="accent1"/>
          </a:lnRef>
          <a:fillRef idx="1">
            <a:schemeClr val="lt1"/>
          </a:fillRef>
          <a:effectRef idx="0">
            <a:schemeClr val="accent1"/>
          </a:effectRef>
          <a:fontRef idx="minor">
            <a:schemeClr val="dk1"/>
          </a:fontRef>
        </p:style>
        <p:txBody>
          <a:bodyPr rtlCol="0" anchor="ctr"/>
          <a:lstStyle/>
          <a:p>
            <a:r>
              <a:rPr lang="en-IN" sz="1200" b="1" dirty="0" smtClean="0">
                <a:latin typeface="Times New Roman" pitchFamily="18" charset="0"/>
                <a:cs typeface="Times New Roman" pitchFamily="18" charset="0"/>
              </a:rPr>
              <a:t>GPC</a:t>
            </a:r>
            <a:r>
              <a:rPr lang="en-IN" sz="1200" dirty="0" smtClean="0">
                <a:latin typeface="Times New Roman" pitchFamily="18" charset="0"/>
                <a:cs typeface="Times New Roman" pitchFamily="18" charset="0"/>
              </a:rPr>
              <a:t> - Introduction to GPC Technique, History and development, Pump, Column and detectors, Sample method development, live demonstration of sample run, Analysis and troubleshooting etc</a:t>
            </a:r>
          </a:p>
          <a:p>
            <a:r>
              <a:rPr lang="en-IN" sz="1200" b="1" dirty="0" smtClean="0">
                <a:latin typeface="Times New Roman" pitchFamily="18" charset="0"/>
                <a:cs typeface="Times New Roman" pitchFamily="18" charset="0"/>
              </a:rPr>
              <a:t>DSC</a:t>
            </a:r>
            <a:r>
              <a:rPr lang="en-IN" sz="1200" dirty="0" smtClean="0">
                <a:latin typeface="Times New Roman" pitchFamily="18" charset="0"/>
                <a:cs typeface="Times New Roman" pitchFamily="18" charset="0"/>
              </a:rPr>
              <a:t> - Introduction to DSC , different components of the system,  melting and crystallization point, glass transition temperature, heat of fusion and heat of crystallization , determination of purity, liquid crystal transitions, hands on practical sessions, analysis of results  and use of software, troubleshooting </a:t>
            </a:r>
            <a:r>
              <a:rPr lang="en-IN" sz="1200" b="1" dirty="0" smtClean="0">
                <a:latin typeface="Times New Roman" pitchFamily="18" charset="0"/>
                <a:cs typeface="Times New Roman" pitchFamily="18" charset="0"/>
              </a:rPr>
              <a:t>TGA</a:t>
            </a:r>
            <a:r>
              <a:rPr lang="en-IN" sz="1200" dirty="0" smtClean="0">
                <a:latin typeface="Times New Roman" pitchFamily="18" charset="0"/>
                <a:cs typeface="Times New Roman" pitchFamily="18" charset="0"/>
              </a:rPr>
              <a:t> - Introduction to TGA, different components of the system, determination of filler percentage, decomposition temperature, activation energy,  hands on practical sessions, analysis of results  and use of software, troubleshooting etc</a:t>
            </a:r>
          </a:p>
          <a:p>
            <a:pPr algn="just">
              <a:spcAft>
                <a:spcPts val="600"/>
              </a:spcAft>
            </a:pPr>
            <a:endParaRPr lang="en-US" sz="1200" dirty="0">
              <a:solidFill>
                <a:schemeClr val="tx1"/>
              </a:solidFill>
              <a:latin typeface="Times New Roman" pitchFamily="18" charset="0"/>
              <a:cs typeface="Times New Roman" pitchFamily="18" charset="0"/>
            </a:endParaRPr>
          </a:p>
        </p:txBody>
      </p:sp>
      <p:sp>
        <p:nvSpPr>
          <p:cNvPr id="13" name="Rounded Rectangle 12"/>
          <p:cNvSpPr/>
          <p:nvPr/>
        </p:nvSpPr>
        <p:spPr>
          <a:xfrm>
            <a:off x="220118" y="6096000"/>
            <a:ext cx="3352800" cy="2130056"/>
          </a:xfrm>
          <a:prstGeom prst="roundRect">
            <a:avLst/>
          </a:prstGeom>
          <a:ln w="19050">
            <a:prstDash val="sysDash"/>
          </a:ln>
        </p:spPr>
        <p:style>
          <a:lnRef idx="2">
            <a:schemeClr val="accent1"/>
          </a:lnRef>
          <a:fillRef idx="1">
            <a:schemeClr val="lt1"/>
          </a:fillRef>
          <a:effectRef idx="0">
            <a:schemeClr val="accent1"/>
          </a:effectRef>
          <a:fontRef idx="minor">
            <a:schemeClr val="dk1"/>
          </a:fontRef>
        </p:style>
        <p:txBody>
          <a:bodyPr rtlCol="0" anchor="ctr"/>
          <a:lstStyle/>
          <a:p>
            <a:endParaRPr lang="en-US" sz="1200" dirty="0" smtClean="0">
              <a:solidFill>
                <a:srgbClr val="002060"/>
              </a:solidFill>
              <a:latin typeface="Times New Roman" pitchFamily="18" charset="0"/>
              <a:cs typeface="Times New Roman" pitchFamily="18" charset="0"/>
            </a:endParaRPr>
          </a:p>
        </p:txBody>
      </p:sp>
      <p:sp>
        <p:nvSpPr>
          <p:cNvPr id="14" name="Oval 13"/>
          <p:cNvSpPr/>
          <p:nvPr/>
        </p:nvSpPr>
        <p:spPr>
          <a:xfrm>
            <a:off x="6400800" y="8991600"/>
            <a:ext cx="1143000" cy="6096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latin typeface="Times New Roman" pitchFamily="18" charset="0"/>
              <a:cs typeface="Times New Roman" pitchFamily="18" charset="0"/>
            </a:endParaRPr>
          </a:p>
        </p:txBody>
      </p:sp>
      <p:sp>
        <p:nvSpPr>
          <p:cNvPr id="15" name="TextBox 14"/>
          <p:cNvSpPr txBox="1"/>
          <p:nvPr/>
        </p:nvSpPr>
        <p:spPr>
          <a:xfrm>
            <a:off x="6553200" y="9144000"/>
            <a:ext cx="457200" cy="646331"/>
          </a:xfrm>
          <a:prstGeom prst="rect">
            <a:avLst/>
          </a:prstGeom>
          <a:noFill/>
        </p:spPr>
        <p:txBody>
          <a:bodyPr wrap="square" rtlCol="0">
            <a:spAutoFit/>
          </a:bodyPr>
          <a:lstStyle/>
          <a:p>
            <a:r>
              <a:rPr lang="en-US" dirty="0" smtClean="0">
                <a:latin typeface="Times New Roman" pitchFamily="18" charset="0"/>
                <a:cs typeface="Times New Roman" pitchFamily="18" charset="0"/>
              </a:rPr>
              <a:t>5</a:t>
            </a:r>
          </a:p>
          <a:p>
            <a:endParaRPr lang="en-US" dirty="0" smtClean="0">
              <a:latin typeface="Times New Roman" pitchFamily="18" charset="0"/>
              <a:cs typeface="Times New Roman" pitchFamily="18" charset="0"/>
            </a:endParaRPr>
          </a:p>
        </p:txBody>
      </p:sp>
      <p:sp>
        <p:nvSpPr>
          <p:cNvPr id="17" name="Rounded Rectangle 16"/>
          <p:cNvSpPr/>
          <p:nvPr/>
        </p:nvSpPr>
        <p:spPr>
          <a:xfrm>
            <a:off x="228600" y="1143000"/>
            <a:ext cx="3352800" cy="4876800"/>
          </a:xfrm>
          <a:prstGeom prst="roundRect">
            <a:avLst>
              <a:gd name="adj" fmla="val 11953"/>
            </a:avLst>
          </a:prstGeom>
          <a:ln w="19050">
            <a:prstDash val="sysDash"/>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latin typeface="Times New Roman" pitchFamily="18" charset="0"/>
              <a:cs typeface="Times New Roman" pitchFamily="18" charset="0"/>
            </a:endParaRPr>
          </a:p>
        </p:txBody>
      </p:sp>
      <p:sp>
        <p:nvSpPr>
          <p:cNvPr id="19" name="TextBox 18"/>
          <p:cNvSpPr txBox="1"/>
          <p:nvPr/>
        </p:nvSpPr>
        <p:spPr>
          <a:xfrm>
            <a:off x="475210" y="1295400"/>
            <a:ext cx="3258590" cy="307777"/>
          </a:xfrm>
          <a:prstGeom prst="rect">
            <a:avLst/>
          </a:prstGeom>
          <a:noFill/>
          <a:ln w="19050">
            <a:noFill/>
            <a:prstDash val="sysDash"/>
          </a:ln>
        </p:spPr>
        <p:txBody>
          <a:bodyPr wrap="square" rtlCol="0">
            <a:spAutoFit/>
          </a:bodyPr>
          <a:lstStyle/>
          <a:p>
            <a:r>
              <a:rPr lang="en-US" sz="1400" b="1" dirty="0" smtClean="0">
                <a:latin typeface="Times New Roman" pitchFamily="18" charset="0"/>
                <a:cs typeface="Times New Roman" pitchFamily="18" charset="0"/>
              </a:rPr>
              <a:t>About course </a:t>
            </a:r>
            <a:endParaRPr lang="en-US" sz="1400" b="1" dirty="0">
              <a:latin typeface="Times New Roman" pitchFamily="18" charset="0"/>
              <a:cs typeface="Times New Roman" pitchFamily="18" charset="0"/>
            </a:endParaRPr>
          </a:p>
        </p:txBody>
      </p:sp>
      <p:sp>
        <p:nvSpPr>
          <p:cNvPr id="24" name="TextBox 23"/>
          <p:cNvSpPr txBox="1"/>
          <p:nvPr/>
        </p:nvSpPr>
        <p:spPr>
          <a:xfrm>
            <a:off x="3962400" y="3538835"/>
            <a:ext cx="3258590" cy="307777"/>
          </a:xfrm>
          <a:prstGeom prst="rect">
            <a:avLst/>
          </a:prstGeom>
          <a:noFill/>
        </p:spPr>
        <p:txBody>
          <a:bodyPr wrap="square" rtlCol="0">
            <a:spAutoFit/>
          </a:bodyPr>
          <a:lstStyle/>
          <a:p>
            <a:r>
              <a:rPr lang="en-US" sz="1400" b="1" dirty="0" smtClean="0">
                <a:latin typeface="Times New Roman" pitchFamily="18" charset="0"/>
                <a:cs typeface="Times New Roman" pitchFamily="18" charset="0"/>
              </a:rPr>
              <a:t>Course  content </a:t>
            </a:r>
            <a:endParaRPr lang="en-US" sz="1400" b="1" dirty="0">
              <a:latin typeface="Times New Roman" pitchFamily="18" charset="0"/>
              <a:cs typeface="Times New Roman" pitchFamily="18" charset="0"/>
            </a:endParaRPr>
          </a:p>
        </p:txBody>
      </p:sp>
      <p:sp>
        <p:nvSpPr>
          <p:cNvPr id="18" name="Rectangle 17"/>
          <p:cNvSpPr/>
          <p:nvPr/>
        </p:nvSpPr>
        <p:spPr>
          <a:xfrm>
            <a:off x="0" y="0"/>
            <a:ext cx="6858000" cy="1066800"/>
          </a:xfrm>
          <a:prstGeom prst="rect">
            <a:avLst/>
          </a:prstGeom>
          <a:solidFill>
            <a:schemeClr val="tx2">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smtClean="0">
              <a:ln w="10541" cmpd="sng">
                <a:solidFill>
                  <a:schemeClr val="accent1">
                    <a:shade val="88000"/>
                    <a:satMod val="110000"/>
                  </a:schemeClr>
                </a:solidFill>
                <a:prstDash val="solid"/>
              </a:ln>
              <a:solidFill>
                <a:schemeClr val="tx2"/>
              </a:solidFill>
              <a:latin typeface="Times New Roman" pitchFamily="18" charset="0"/>
              <a:cs typeface="Times New Roman" pitchFamily="18" charset="0"/>
            </a:endParaRPr>
          </a:p>
        </p:txBody>
      </p:sp>
      <p:sp>
        <p:nvSpPr>
          <p:cNvPr id="22" name="Rectangle 21"/>
          <p:cNvSpPr/>
          <p:nvPr/>
        </p:nvSpPr>
        <p:spPr>
          <a:xfrm>
            <a:off x="0" y="9677400"/>
            <a:ext cx="6858000" cy="228600"/>
          </a:xfrm>
          <a:prstGeom prst="rect">
            <a:avLst/>
          </a:prstGeom>
          <a:solidFill>
            <a:schemeClr val="tx2">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smtClean="0">
              <a:ln w="10541" cmpd="sng">
                <a:solidFill>
                  <a:schemeClr val="accent1">
                    <a:shade val="88000"/>
                    <a:satMod val="110000"/>
                  </a:schemeClr>
                </a:solidFill>
                <a:prstDash val="solid"/>
              </a:ln>
              <a:solidFill>
                <a:schemeClr val="tx2"/>
              </a:solidFill>
              <a:latin typeface="Times New Roman" pitchFamily="18" charset="0"/>
              <a:cs typeface="Times New Roman" pitchFamily="18" charset="0"/>
            </a:endParaRPr>
          </a:p>
        </p:txBody>
      </p:sp>
      <p:sp>
        <p:nvSpPr>
          <p:cNvPr id="16" name="Rectangle 15"/>
          <p:cNvSpPr/>
          <p:nvPr/>
        </p:nvSpPr>
        <p:spPr>
          <a:xfrm>
            <a:off x="1228622" y="206514"/>
            <a:ext cx="4740785" cy="707886"/>
          </a:xfrm>
          <a:prstGeom prst="rect">
            <a:avLst/>
          </a:prstGeom>
          <a:noFill/>
          <a:ln>
            <a:noFill/>
          </a:ln>
        </p:spPr>
        <p:txBody>
          <a:bodyPr wrap="none" lIns="91440" tIns="45720" rIns="91440" bIns="45720">
            <a:spAutoFit/>
          </a:bodyPr>
          <a:lstStyle/>
          <a:p>
            <a:pPr algn="ctr"/>
            <a:r>
              <a:rPr lang="en-IN" sz="2000" b="1" dirty="0">
                <a:ln w="22225">
                  <a:noFill/>
                  <a:prstDash val="solid"/>
                </a:ln>
                <a:solidFill>
                  <a:schemeClr val="tx2"/>
                </a:solidFill>
                <a:latin typeface="Times New Roman" pitchFamily="18" charset="0"/>
                <a:cs typeface="Times New Roman" pitchFamily="18" charset="0"/>
              </a:rPr>
              <a:t>Polymer C</a:t>
            </a:r>
            <a:r>
              <a:rPr lang="en-IN" sz="2000" b="1" dirty="0" smtClean="0">
                <a:ln w="22225">
                  <a:noFill/>
                  <a:prstDash val="solid"/>
                </a:ln>
                <a:solidFill>
                  <a:schemeClr val="tx2"/>
                </a:solidFill>
                <a:latin typeface="Times New Roman" pitchFamily="18" charset="0"/>
                <a:cs typeface="Times New Roman" pitchFamily="18" charset="0"/>
              </a:rPr>
              <a:t>haracterisation by DSC, TGA</a:t>
            </a:r>
          </a:p>
          <a:p>
            <a:pPr algn="ctr"/>
            <a:r>
              <a:rPr lang="en-IN" sz="2000" b="1" dirty="0" smtClean="0">
                <a:ln w="22225">
                  <a:noFill/>
                  <a:prstDash val="solid"/>
                </a:ln>
                <a:solidFill>
                  <a:schemeClr val="tx2"/>
                </a:solidFill>
                <a:latin typeface="Times New Roman" pitchFamily="18" charset="0"/>
                <a:cs typeface="Times New Roman" pitchFamily="18" charset="0"/>
              </a:rPr>
              <a:t> and GPC </a:t>
            </a:r>
            <a:r>
              <a:rPr lang="en-IN" sz="2000" b="1" dirty="0" smtClean="0">
                <a:ln w="22225">
                  <a:noFill/>
                  <a:prstDash val="solid"/>
                </a:ln>
                <a:solidFill>
                  <a:schemeClr val="tx2"/>
                </a:solidFill>
                <a:latin typeface="Times New Roman" pitchFamily="18" charset="0"/>
                <a:cs typeface="Times New Roman" pitchFamily="18" charset="0"/>
              </a:rPr>
              <a:t>techniques</a:t>
            </a:r>
            <a:r>
              <a:rPr lang="en-IN" sz="2000" b="1" dirty="0" smtClean="0">
                <a:ln w="22225">
                  <a:noFill/>
                  <a:prstDash val="solid"/>
                </a:ln>
                <a:solidFill>
                  <a:schemeClr val="tx2"/>
                </a:solidFill>
                <a:latin typeface="Times New Roman" pitchFamily="18" charset="0"/>
                <a:cs typeface="Times New Roman" pitchFamily="18" charset="0"/>
              </a:rPr>
              <a:t> </a:t>
            </a:r>
            <a:endParaRPr lang="en-US" sz="2000" b="1" dirty="0">
              <a:ln w="22225">
                <a:noFill/>
                <a:prstDash val="solid"/>
              </a:ln>
              <a:solidFill>
                <a:schemeClr val="tx2"/>
              </a:solidFill>
              <a:latin typeface="Times New Roman" pitchFamily="18" charset="0"/>
              <a:cs typeface="Times New Roman" pitchFamily="18" charset="0"/>
            </a:endParaRPr>
          </a:p>
        </p:txBody>
      </p:sp>
      <p:sp>
        <p:nvSpPr>
          <p:cNvPr id="26" name="Rectangle 25"/>
          <p:cNvSpPr/>
          <p:nvPr/>
        </p:nvSpPr>
        <p:spPr>
          <a:xfrm>
            <a:off x="457200" y="1549121"/>
            <a:ext cx="2895600" cy="3847207"/>
          </a:xfrm>
          <a:prstGeom prst="rect">
            <a:avLst/>
          </a:prstGeom>
        </p:spPr>
        <p:txBody>
          <a:bodyPr wrap="square">
            <a:spAutoFit/>
          </a:bodyPr>
          <a:lstStyle/>
          <a:p>
            <a:pPr algn="just"/>
            <a:r>
              <a:rPr lang="en-IN" sz="1200" dirty="0" smtClean="0">
                <a:latin typeface="Times New Roman" pitchFamily="18" charset="0"/>
                <a:cs typeface="Times New Roman" pitchFamily="18" charset="0"/>
              </a:rPr>
              <a:t>Thermal Analysis and  chromatography are used in a various industries like polymer, pharmaceutical, food, materials etc.  Thermo Gravimetric Analysis (TGA), Differential Scanning Calorimeter (DSC) and Gel Permeation </a:t>
            </a:r>
            <a:r>
              <a:rPr lang="en-IN" sz="1600" dirty="0" smtClean="0">
                <a:latin typeface="Times New Roman" pitchFamily="18" charset="0"/>
                <a:cs typeface="Times New Roman" pitchFamily="18" charset="0"/>
              </a:rPr>
              <a:t>Chromatography</a:t>
            </a:r>
            <a:r>
              <a:rPr lang="en-IN" sz="1200" dirty="0" smtClean="0">
                <a:latin typeface="Times New Roman" pitchFamily="18" charset="0"/>
                <a:cs typeface="Times New Roman" pitchFamily="18" charset="0"/>
              </a:rPr>
              <a:t> (GPC) is the essential and important laboratory techniques used for material characterization. GPC is the most powerful method for determining average molecular weight and polydispersity of polymer samples. DSC and TGA is used to find out melting/crystallization point, decomposition temperature of polymers. This course provides a glimpse of size exclusion  Chromatography technique, GPC and thermal techniques, DSC and TGA. After completing the course the candidate will be able to analysis and interpret the data and will acquire sufficient expertise.</a:t>
            </a:r>
            <a:endParaRPr lang="en-US" sz="1200" dirty="0">
              <a:latin typeface="Times New Roman" pitchFamily="18" charset="0"/>
              <a:cs typeface="Times New Roman" pitchFamily="18" charset="0"/>
            </a:endParaRPr>
          </a:p>
        </p:txBody>
      </p:sp>
      <p:pic>
        <p:nvPicPr>
          <p:cNvPr id="27" name="Picture 2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7600" y="1143000"/>
            <a:ext cx="1447800" cy="838200"/>
          </a:xfrm>
          <a:prstGeom prst="rect">
            <a:avLst/>
          </a:prstGeom>
          <a:noFill/>
        </p:spPr>
      </p:pic>
      <p:pic>
        <p:nvPicPr>
          <p:cNvPr id="29" name="Picture 28" descr="Image result for tga q 5000"/>
          <p:cNvPicPr/>
          <p:nvPr/>
        </p:nvPicPr>
        <p:blipFill>
          <a:blip r:embed="rId3" cstate="print"/>
          <a:srcRect/>
          <a:stretch>
            <a:fillRect/>
          </a:stretch>
        </p:blipFill>
        <p:spPr bwMode="auto">
          <a:xfrm>
            <a:off x="3810000" y="2209800"/>
            <a:ext cx="1295400" cy="1004870"/>
          </a:xfrm>
          <a:prstGeom prst="rect">
            <a:avLst/>
          </a:prstGeom>
          <a:noFill/>
          <a:ln w="9525">
            <a:noFill/>
            <a:miter lim="800000"/>
            <a:headEnd/>
            <a:tailEnd/>
          </a:ln>
        </p:spPr>
      </p:pic>
      <p:pic>
        <p:nvPicPr>
          <p:cNvPr id="30" name="Picture 29"/>
          <p:cNvPicPr/>
          <p:nvPr/>
        </p:nvPicPr>
        <p:blipFill>
          <a:blip r:embed="rId4"/>
          <a:srcRect/>
          <a:stretch>
            <a:fillRect/>
          </a:stretch>
        </p:blipFill>
        <p:spPr bwMode="auto">
          <a:xfrm>
            <a:off x="5238760" y="2209800"/>
            <a:ext cx="1390640" cy="990600"/>
          </a:xfrm>
          <a:prstGeom prst="rect">
            <a:avLst/>
          </a:prstGeom>
          <a:noFill/>
          <a:ln w="9525">
            <a:noFill/>
            <a:miter lim="800000"/>
            <a:headEnd/>
            <a:tailEnd/>
          </a:ln>
        </p:spPr>
      </p:pic>
      <p:sp>
        <p:nvSpPr>
          <p:cNvPr id="20" name="TextBox 19"/>
          <p:cNvSpPr txBox="1"/>
          <p:nvPr/>
        </p:nvSpPr>
        <p:spPr>
          <a:xfrm>
            <a:off x="4095760" y="8802929"/>
            <a:ext cx="2286000" cy="27699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1200" b="1" dirty="0" smtClean="0">
                <a:latin typeface="Times New Roman" pitchFamily="18" charset="0"/>
                <a:cs typeface="Times New Roman" pitchFamily="18" charset="0"/>
              </a:rPr>
              <a:t>Course Code No.- SDP_NCL32</a:t>
            </a:r>
            <a:endParaRPr lang="en-US" sz="1200" b="1" dirty="0">
              <a:latin typeface="Times New Roman" pitchFamily="18" charset="0"/>
              <a:cs typeface="Times New Roman" pitchFamily="18" charset="0"/>
            </a:endParaRPr>
          </a:p>
        </p:txBody>
      </p:sp>
      <p:sp>
        <p:nvSpPr>
          <p:cNvPr id="2" name="TextBox 1"/>
          <p:cNvSpPr txBox="1"/>
          <p:nvPr/>
        </p:nvSpPr>
        <p:spPr>
          <a:xfrm>
            <a:off x="601118" y="6209439"/>
            <a:ext cx="2590800" cy="1938992"/>
          </a:xfrm>
          <a:prstGeom prst="rect">
            <a:avLst/>
          </a:prstGeom>
          <a:noFill/>
        </p:spPr>
        <p:txBody>
          <a:bodyPr wrap="square" rtlCol="0">
            <a:spAutoFit/>
          </a:bodyPr>
          <a:lstStyle/>
          <a:p>
            <a:r>
              <a:rPr lang="en-US" sz="1200" dirty="0">
                <a:solidFill>
                  <a:srgbClr val="002060"/>
                </a:solidFill>
                <a:latin typeface="Times New Roman" pitchFamily="18" charset="0"/>
                <a:cs typeface="Times New Roman" pitchFamily="18" charset="0"/>
              </a:rPr>
              <a:t>Duration </a:t>
            </a:r>
            <a:r>
              <a:rPr lang="en-US" sz="1200" dirty="0">
                <a:solidFill>
                  <a:srgbClr val="7030A0"/>
                </a:solidFill>
                <a:latin typeface="Times New Roman" pitchFamily="18" charset="0"/>
                <a:cs typeface="Times New Roman" pitchFamily="18" charset="0"/>
              </a:rPr>
              <a:t>1Week </a:t>
            </a:r>
          </a:p>
          <a:p>
            <a:pPr>
              <a:lnSpc>
                <a:spcPct val="120000"/>
              </a:lnSpc>
            </a:pPr>
            <a:r>
              <a:rPr lang="en-US" sz="1200" dirty="0">
                <a:solidFill>
                  <a:srgbClr val="002060"/>
                </a:solidFill>
                <a:latin typeface="Times New Roman" pitchFamily="18" charset="0"/>
                <a:cs typeface="Times New Roman" pitchFamily="18" charset="0"/>
              </a:rPr>
              <a:t>Number of Participants: </a:t>
            </a:r>
            <a:r>
              <a:rPr lang="en-US" sz="1200" dirty="0" smtClean="0">
                <a:solidFill>
                  <a:srgbClr val="FF0000"/>
                </a:solidFill>
                <a:latin typeface="Times New Roman" pitchFamily="18" charset="0"/>
                <a:cs typeface="Times New Roman" pitchFamily="18" charset="0"/>
              </a:rPr>
              <a:t>8</a:t>
            </a:r>
            <a:endParaRPr lang="en-US" sz="1200" dirty="0">
              <a:solidFill>
                <a:srgbClr val="FF0000"/>
              </a:solidFill>
              <a:latin typeface="Times New Roman" pitchFamily="18" charset="0"/>
              <a:cs typeface="Times New Roman" pitchFamily="18" charset="0"/>
            </a:endParaRPr>
          </a:p>
          <a:p>
            <a:r>
              <a:rPr lang="en-US" sz="1200" dirty="0">
                <a:solidFill>
                  <a:srgbClr val="002060"/>
                </a:solidFill>
                <a:latin typeface="Times New Roman" pitchFamily="18" charset="0"/>
                <a:cs typeface="Times New Roman" pitchFamily="18" charset="0"/>
              </a:rPr>
              <a:t>Eligibility: </a:t>
            </a:r>
            <a:r>
              <a:rPr lang="en-US" sz="1200" dirty="0">
                <a:solidFill>
                  <a:srgbClr val="FF0000"/>
                </a:solidFill>
                <a:latin typeface="Times New Roman" pitchFamily="18" charset="0"/>
                <a:cs typeface="Times New Roman" pitchFamily="18" charset="0"/>
              </a:rPr>
              <a:t>M. Sc., M. Pharm., B. E.,</a:t>
            </a:r>
          </a:p>
          <a:p>
            <a:r>
              <a:rPr lang="en-US" sz="1200" dirty="0">
                <a:solidFill>
                  <a:srgbClr val="FF0000"/>
                </a:solidFill>
                <a:latin typeface="Times New Roman" pitchFamily="18" charset="0"/>
                <a:cs typeface="Times New Roman" pitchFamily="18" charset="0"/>
              </a:rPr>
              <a:t>                  B. Tech., M. E., M. Tech.</a:t>
            </a:r>
          </a:p>
          <a:p>
            <a:pPr>
              <a:lnSpc>
                <a:spcPct val="120000"/>
              </a:lnSpc>
            </a:pPr>
            <a:r>
              <a:rPr lang="en-US" sz="1200" dirty="0">
                <a:solidFill>
                  <a:srgbClr val="002060"/>
                </a:solidFill>
                <a:latin typeface="Times New Roman" pitchFamily="18" charset="0"/>
                <a:cs typeface="Times New Roman" pitchFamily="18" charset="0"/>
              </a:rPr>
              <a:t>Course Fees: </a:t>
            </a:r>
            <a:r>
              <a:rPr lang="en-US" sz="1200" dirty="0" smtClean="0">
                <a:solidFill>
                  <a:srgbClr val="002060"/>
                </a:solidFill>
                <a:latin typeface="Times New Roman" pitchFamily="18" charset="0"/>
                <a:cs typeface="Times New Roman" pitchFamily="18" charset="0"/>
              </a:rPr>
              <a:t> Free of cost on the occasion of women’s day celebration</a:t>
            </a:r>
          </a:p>
          <a:p>
            <a:pPr>
              <a:lnSpc>
                <a:spcPct val="120000"/>
              </a:lnSpc>
            </a:pPr>
            <a:r>
              <a:rPr lang="en-US" sz="1200" dirty="0" smtClean="0">
                <a:solidFill>
                  <a:srgbClr val="002060"/>
                </a:solidFill>
                <a:latin typeface="Times New Roman" pitchFamily="18" charset="0"/>
                <a:cs typeface="Times New Roman" pitchFamily="18" charset="0"/>
              </a:rPr>
              <a:t>Participants: Only women candidates</a:t>
            </a:r>
          </a:p>
          <a:p>
            <a:pPr>
              <a:lnSpc>
                <a:spcPct val="120000"/>
              </a:lnSpc>
            </a:pPr>
            <a:r>
              <a:rPr lang="en-US" sz="1200" smtClean="0">
                <a:solidFill>
                  <a:srgbClr val="002060"/>
                </a:solidFill>
                <a:latin typeface="Times New Roman" pitchFamily="18" charset="0"/>
                <a:cs typeface="Times New Roman" pitchFamily="18" charset="0"/>
              </a:rPr>
              <a:t>Dates: March 4-8, 2024</a:t>
            </a:r>
            <a:endParaRPr lang="en-US" sz="1200" dirty="0">
              <a:solidFill>
                <a:srgbClr val="002060"/>
              </a:solidFill>
              <a:latin typeface="Times New Roman" pitchFamily="18" charset="0"/>
              <a:cs typeface="Times New Roman" pitchFamily="18" charset="0"/>
            </a:endParaRPr>
          </a:p>
          <a:p>
            <a:endParaRPr lang="en-US" sz="1200" dirty="0">
              <a:latin typeface="Times New Roman" pitchFamily="18" charset="0"/>
              <a:cs typeface="Times New Roman" pitchFamily="18" charset="0"/>
            </a:endParaRPr>
          </a:p>
        </p:txBody>
      </p:sp>
      <p:pic>
        <p:nvPicPr>
          <p:cNvPr id="1026" name="Picture 2" descr="Image result for viscotek gpc"/>
          <p:cNvPicPr>
            <a:picLocks noChangeAspect="1" noChangeArrowheads="1"/>
          </p:cNvPicPr>
          <p:nvPr/>
        </p:nvPicPr>
        <p:blipFill>
          <a:blip r:embed="rId5"/>
          <a:srcRect/>
          <a:stretch>
            <a:fillRect/>
          </a:stretch>
        </p:blipFill>
        <p:spPr bwMode="auto">
          <a:xfrm>
            <a:off x="5257800" y="1143000"/>
            <a:ext cx="1462852" cy="8382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331</Words>
  <Application>Microsoft Office PowerPoint</Application>
  <PresentationFormat>A4 Paper (210x297 mm)</PresentationFormat>
  <Paragraphs>20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 New Roman</vt:lpstr>
      <vt:lpstr>Verdana</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Poorvi Purohit</cp:lastModifiedBy>
  <cp:revision>23</cp:revision>
  <dcterms:created xsi:type="dcterms:W3CDTF">2020-01-03T06:31:41Z</dcterms:created>
  <dcterms:modified xsi:type="dcterms:W3CDTF">2024-02-13T09:34:16Z</dcterms:modified>
</cp:coreProperties>
</file>